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3"/>
  </p:notesMasterIdLst>
  <p:sldIdLst>
    <p:sldId id="280" r:id="rId3"/>
    <p:sldId id="262" r:id="rId4"/>
    <p:sldId id="263" r:id="rId5"/>
    <p:sldId id="261" r:id="rId6"/>
    <p:sldId id="264" r:id="rId7"/>
    <p:sldId id="259" r:id="rId8"/>
    <p:sldId id="258" r:id="rId9"/>
    <p:sldId id="265" r:id="rId10"/>
    <p:sldId id="260" r:id="rId11"/>
    <p:sldId id="266" r:id="rId12"/>
    <p:sldId id="267" r:id="rId13"/>
    <p:sldId id="268" r:id="rId14"/>
    <p:sldId id="270" r:id="rId15"/>
    <p:sldId id="271" r:id="rId16"/>
    <p:sldId id="272" r:id="rId17"/>
    <p:sldId id="273" r:id="rId18"/>
    <p:sldId id="275" r:id="rId19"/>
    <p:sldId id="281" r:id="rId20"/>
    <p:sldId id="283" r:id="rId21"/>
    <p:sldId id="282" r:id="rId22"/>
    <p:sldId id="284" r:id="rId23"/>
    <p:sldId id="288" r:id="rId24"/>
    <p:sldId id="287" r:id="rId25"/>
    <p:sldId id="286" r:id="rId26"/>
    <p:sldId id="295" r:id="rId27"/>
    <p:sldId id="294" r:id="rId28"/>
    <p:sldId id="293" r:id="rId29"/>
    <p:sldId id="292" r:id="rId30"/>
    <p:sldId id="291" r:id="rId31"/>
    <p:sldId id="290" r:id="rId32"/>
    <p:sldId id="289" r:id="rId33"/>
    <p:sldId id="285" r:id="rId34"/>
    <p:sldId id="306" r:id="rId35"/>
    <p:sldId id="339" r:id="rId36"/>
    <p:sldId id="340" r:id="rId37"/>
    <p:sldId id="305" r:id="rId38"/>
    <p:sldId id="304" r:id="rId39"/>
    <p:sldId id="342" r:id="rId40"/>
    <p:sldId id="303" r:id="rId41"/>
    <p:sldId id="298" r:id="rId42"/>
    <p:sldId id="302" r:id="rId43"/>
    <p:sldId id="300" r:id="rId44"/>
    <p:sldId id="301" r:id="rId45"/>
    <p:sldId id="299" r:id="rId46"/>
    <p:sldId id="297" r:id="rId47"/>
    <p:sldId id="296" r:id="rId48"/>
    <p:sldId id="330" r:id="rId49"/>
    <p:sldId id="332" r:id="rId50"/>
    <p:sldId id="331" r:id="rId51"/>
    <p:sldId id="334" r:id="rId52"/>
    <p:sldId id="333" r:id="rId53"/>
    <p:sldId id="335" r:id="rId54"/>
    <p:sldId id="338" r:id="rId55"/>
    <p:sldId id="341" r:id="rId56"/>
    <p:sldId id="337" r:id="rId57"/>
    <p:sldId id="336" r:id="rId58"/>
    <p:sldId id="276" r:id="rId59"/>
    <p:sldId id="277" r:id="rId60"/>
    <p:sldId id="278" r:id="rId61"/>
    <p:sldId id="27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E943D-D77D-4309-9C44-7345022FC8CE}" type="datetimeFigureOut">
              <a:rPr lang="en-IN" smtClean="0"/>
              <a:t>24-07-2023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14703-2ED4-407F-B327-8A3FE13DBAF3}" type="slidenum">
              <a:rPr lang="en-IN" smtClean="0"/>
              <a:t>‹#›</a:t>
            </a:fld>
            <a:endParaRPr lang="en-IN"/>
          </a:p>
        </p:txBody>
      </p:sp>
    </p:spTree>
    <p:extLst>
      <p:ext uri="{BB962C8B-B14F-4D97-AF65-F5344CB8AC3E}">
        <p14:creationId xmlns:p14="http://schemas.microsoft.com/office/powerpoint/2010/main" val="1491719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5A4BE2-EE21-40C7-BEF2-438A435E7F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F54276-78E1-4162-ADE6-633619CCF9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70E413-1F29-4CEB-B763-079203E361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6155B9-F91F-4036-BE80-4A15B2BF1E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41FB66-3609-4114-8ACA-19B67808B4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A30A77-2EE9-4853-B554-19C67B1E76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BC0C4-04D9-4584-9F18-99C106CFED1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714896-7569-452C-B73C-66CC1D12B1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C6B140-3D60-4CDD-B070-FD50174698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FB70DEC-5475-49E1-A74A-BE795E6922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C57764-1672-41F2-AA10-3E949CAFB9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60E0B8-604E-47B2-BFA2-F0F932D7060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D41A52-9DF8-4017-BD81-AC6D54A5AE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E7C9A9F-4E21-4889-8DDB-DD3DFC924F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DB3B44-F923-4E85-AFAF-7382DF0459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DB3B44-F923-4E85-AFAF-7382DF0459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28132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DB3B44-F923-4E85-AFAF-7382DF0459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59457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04691F-86AB-4D3F-BB68-777F4630F1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58CD57-41F2-4E36-9C12-E8061FFE4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F7C8B4-3D48-4DE8-8B69-3B91296AB7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3A0296-334F-41D3-AC08-5C91888C45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CEF4CFB-87B9-400D-918C-0A668413548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6B4C59-A41F-4E0B-A5BF-A49352F88F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72A50D-2001-4DAF-AB5C-93DAFEA7A1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024FF8-17A4-44C6-9213-E12261016C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32977E-C856-466E-878F-3DC67DEE27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2644AA-39F8-477B-91D9-8B98D87725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8185DA-2495-40BE-9CA5-64F41027DD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0E2F-078F-FF23-577B-3B104D1614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DB8518-057F-0063-9D36-FE5C0D29F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50017C-FE3A-1D75-E5DE-5ABA5019CED4}"/>
              </a:ext>
            </a:extLst>
          </p:cNvPr>
          <p:cNvSpPr>
            <a:spLocks noGrp="1"/>
          </p:cNvSpPr>
          <p:nvPr>
            <p:ph type="dt" sz="half" idx="10"/>
          </p:nvPr>
        </p:nvSpPr>
        <p:spPr/>
        <p:txBody>
          <a:bodyPr/>
          <a:lstStyle/>
          <a:p>
            <a:fld id="{CD652D57-CEE2-4A43-B386-F23752C0FFEC}" type="datetimeFigureOut">
              <a:rPr lang="en-IN" smtClean="0"/>
              <a:t>24-07-2023</a:t>
            </a:fld>
            <a:endParaRPr lang="en-IN"/>
          </a:p>
        </p:txBody>
      </p:sp>
      <p:sp>
        <p:nvSpPr>
          <p:cNvPr id="5" name="Footer Placeholder 4">
            <a:extLst>
              <a:ext uri="{FF2B5EF4-FFF2-40B4-BE49-F238E27FC236}">
                <a16:creationId xmlns:a16="http://schemas.microsoft.com/office/drawing/2014/main" id="{11CAFD26-25FE-3A21-C19A-A4FB0D337E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D92C6A-B7A0-6593-0BD1-B9FAF629390F}"/>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0789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9FCB-05D5-7926-AC6C-74038227F4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96FA5D-F5BC-DBD4-09AD-5E3B34500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88061D-82A6-2F57-8BDA-E8D5CBD70BC8}"/>
              </a:ext>
            </a:extLst>
          </p:cNvPr>
          <p:cNvSpPr>
            <a:spLocks noGrp="1"/>
          </p:cNvSpPr>
          <p:nvPr>
            <p:ph type="dt" sz="half" idx="10"/>
          </p:nvPr>
        </p:nvSpPr>
        <p:spPr/>
        <p:txBody>
          <a:bodyPr/>
          <a:lstStyle/>
          <a:p>
            <a:fld id="{CD652D57-CEE2-4A43-B386-F23752C0FFEC}" type="datetimeFigureOut">
              <a:rPr lang="en-IN" smtClean="0"/>
              <a:t>24-07-2023</a:t>
            </a:fld>
            <a:endParaRPr lang="en-IN"/>
          </a:p>
        </p:txBody>
      </p:sp>
      <p:sp>
        <p:nvSpPr>
          <p:cNvPr id="5" name="Footer Placeholder 4">
            <a:extLst>
              <a:ext uri="{FF2B5EF4-FFF2-40B4-BE49-F238E27FC236}">
                <a16:creationId xmlns:a16="http://schemas.microsoft.com/office/drawing/2014/main" id="{C4FCE83B-7113-B1B8-CB7D-C1FC6008BB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ABD48-3C99-A440-F432-4FF7571BB5A6}"/>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451572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A4C6C1-51E6-6AD5-8016-8A7F33D527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BEAB9C-725F-A0C7-18F2-9CEC5BC772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7A413D-EB91-13C7-FA86-84649045D935}"/>
              </a:ext>
            </a:extLst>
          </p:cNvPr>
          <p:cNvSpPr>
            <a:spLocks noGrp="1"/>
          </p:cNvSpPr>
          <p:nvPr>
            <p:ph type="dt" sz="half" idx="10"/>
          </p:nvPr>
        </p:nvSpPr>
        <p:spPr/>
        <p:txBody>
          <a:bodyPr/>
          <a:lstStyle/>
          <a:p>
            <a:fld id="{CD652D57-CEE2-4A43-B386-F23752C0FFEC}" type="datetimeFigureOut">
              <a:rPr lang="en-IN" smtClean="0"/>
              <a:t>24-07-2023</a:t>
            </a:fld>
            <a:endParaRPr lang="en-IN"/>
          </a:p>
        </p:txBody>
      </p:sp>
      <p:sp>
        <p:nvSpPr>
          <p:cNvPr id="5" name="Footer Placeholder 4">
            <a:extLst>
              <a:ext uri="{FF2B5EF4-FFF2-40B4-BE49-F238E27FC236}">
                <a16:creationId xmlns:a16="http://schemas.microsoft.com/office/drawing/2014/main" id="{1E39F905-6BAC-5A82-6A22-0E2A8D69BC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F294CD-A344-035D-FE03-5A6FD924FA2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63079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1"/>
          <p:cNvSpPr>
            <a:spLocks noGrp="1" noEditPoints="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noEditPoints="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lvl="0"/>
            <a:r>
              <a:rPr lang="en-US"/>
              <a:t>Click to edit Master subtitle style</a:t>
            </a:r>
            <a:endParaRPr lang="en-US" dirty="0"/>
          </a:p>
        </p:txBody>
      </p:sp>
      <p:sp>
        <p:nvSpPr>
          <p:cNvPr id="4" name="Date Placeholder 3"/>
          <p:cNvSpPr>
            <a:spLocks noGrp="1" noEditPoints="1"/>
          </p:cNvSpPr>
          <p:nvPr>
            <p:ph type="dt" sz="half" idx="10"/>
          </p:nvPr>
        </p:nvSpPr>
        <p:spPr/>
        <p:txBody>
          <a:bodyPr/>
          <a:lstStyle>
            <a:lvl1pPr>
              <a:defRPr>
                <a:solidFill>
                  <a:srgbClr val="FFFFFF"/>
                </a:solidFill>
              </a:defRPr>
            </a:lvl1pPr>
          </a:lstStyle>
          <a:p>
            <a:fld id="{645E24AF-B8AE-483C-BA9C-909C9FDC6CFA}" type="datetimeFigureOut">
              <a:rPr lang="en-IN" smtClean="0"/>
              <a:t>24-07-2023</a:t>
            </a:fld>
            <a:endParaRPr lang="en-IN"/>
          </a:p>
        </p:txBody>
      </p:sp>
      <p:sp>
        <p:nvSpPr>
          <p:cNvPr id="5" name="Footer Placeholder 4"/>
          <p:cNvSpPr>
            <a:spLocks noGrp="1" noEditPoints="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noEditPoints="1"/>
          </p:cNvSpPr>
          <p:nvPr>
            <p:ph type="sldNum" sz="quarter" idx="12"/>
          </p:nvPr>
        </p:nvSpPr>
        <p:spPr/>
        <p:txBody>
          <a:bodyPr/>
          <a:lstStyle>
            <a:lvl1pPr>
              <a:defRPr>
                <a:solidFill>
                  <a:srgbClr val="FFFFFF"/>
                </a:solidFill>
              </a:defRPr>
            </a:lvl1pPr>
          </a:lstStyle>
          <a:p>
            <a:fld id="{F0C8E568-76A5-49B4-8726-F6A999C9436A}"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4660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24-07-2023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579507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noEditPoints="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45E24AF-B8AE-483C-BA9C-909C9FDC6CFA}" type="datetimeFigureOut">
              <a:rPr lang="en-IN" smtClean="0"/>
              <a:t>24-07-2023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7668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noEditPoints="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noEditPoints="1"/>
          </p:cNvSpPr>
          <p:nvPr>
            <p:ph type="dt" sz="half" idx="10"/>
          </p:nvPr>
        </p:nvSpPr>
        <p:spPr/>
        <p:txBody>
          <a:bodyPr/>
          <a:lstStyle/>
          <a:p>
            <a:fld id="{645E24AF-B8AE-483C-BA9C-909C9FDC6CFA}" type="datetimeFigureOut">
              <a:rPr lang="en-IN" smtClean="0"/>
              <a:t>24-07-2023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5756992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noEditPoints="1"/>
          </p:cNvSpPr>
          <p:nvPr>
            <p:ph type="title"/>
          </p:nvPr>
        </p:nvSpPr>
        <p:spPr/>
        <p:txBody>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noEditPoints="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noEditPoints="1"/>
          </p:cNvSpPr>
          <p:nvPr>
            <p:ph type="dt" sz="half" idx="10"/>
          </p:nvPr>
        </p:nvSpPr>
        <p:spPr/>
        <p:txBody>
          <a:bodyPr/>
          <a:lstStyle/>
          <a:p>
            <a:fld id="{645E24AF-B8AE-483C-BA9C-909C9FDC6CFA}" type="datetimeFigureOut">
              <a:rPr lang="en-IN" smtClean="0"/>
              <a:t>24-07-2023</a:t>
            </a:fld>
            <a:endParaRPr lang="en-IN"/>
          </a:p>
        </p:txBody>
      </p:sp>
      <p:sp>
        <p:nvSpPr>
          <p:cNvPr id="8" name="Footer Placeholder 7"/>
          <p:cNvSpPr>
            <a:spLocks noGrp="1" noEditPoints="1"/>
          </p:cNvSpPr>
          <p:nvPr>
            <p:ph type="ftr" sz="quarter" idx="11"/>
          </p:nvPr>
        </p:nvSpPr>
        <p:spPr/>
        <p:txBody>
          <a:bodyPr/>
          <a:lstStyle/>
          <a:p>
            <a:endParaRPr lang="en-IN"/>
          </a:p>
        </p:txBody>
      </p:sp>
      <p:sp>
        <p:nvSpPr>
          <p:cNvPr id="9" name="Slide Number Placeholder 8"/>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21742443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Date Placeholder 2"/>
          <p:cNvSpPr>
            <a:spLocks noGrp="1" noEditPoints="1"/>
          </p:cNvSpPr>
          <p:nvPr>
            <p:ph type="dt" sz="half" idx="10"/>
          </p:nvPr>
        </p:nvSpPr>
        <p:spPr/>
        <p:txBody>
          <a:bodyPr/>
          <a:lstStyle/>
          <a:p>
            <a:fld id="{645E24AF-B8AE-483C-BA9C-909C9FDC6CFA}" type="datetimeFigureOut">
              <a:rPr lang="en-IN" smtClean="0"/>
              <a:t>24-07-2023</a:t>
            </a:fld>
            <a:endParaRPr lang="en-IN"/>
          </a:p>
        </p:txBody>
      </p:sp>
      <p:sp>
        <p:nvSpPr>
          <p:cNvPr id="4" name="Footer Placeholder 3"/>
          <p:cNvSpPr>
            <a:spLocks noGrp="1" noEditPoints="1"/>
          </p:cNvSpPr>
          <p:nvPr>
            <p:ph type="ftr" sz="quarter" idx="11"/>
          </p:nvPr>
        </p:nvSpPr>
        <p:spPr/>
        <p:txBody>
          <a:bodyPr/>
          <a:lstStyle/>
          <a:p>
            <a:endParaRPr lang="en-IN"/>
          </a:p>
        </p:txBody>
      </p:sp>
      <p:sp>
        <p:nvSpPr>
          <p:cNvPr id="5" name="Slide Number Placeholder 4"/>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27228628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645E24AF-B8AE-483C-BA9C-909C9FDC6CFA}" type="datetimeFigureOut">
              <a:rPr lang="en-IN" smtClean="0"/>
              <a:t>24-07-2023</a:t>
            </a:fld>
            <a:endParaRPr lang="en-IN"/>
          </a:p>
        </p:txBody>
      </p:sp>
      <p:sp>
        <p:nvSpPr>
          <p:cNvPr id="3" name="Footer Placeholder 2"/>
          <p:cNvSpPr>
            <a:spLocks noGrp="1" noEditPoints="1"/>
          </p:cNvSpPr>
          <p:nvPr>
            <p:ph type="ftr" sz="quarter" idx="11"/>
          </p:nvPr>
        </p:nvSpPr>
        <p:spPr/>
        <p:txBody>
          <a:bodyPr/>
          <a:lstStyle/>
          <a:p>
            <a:endParaRPr lang="en-IN"/>
          </a:p>
        </p:txBody>
      </p:sp>
      <p:sp>
        <p:nvSpPr>
          <p:cNvPr id="4" name="Slide Number Placeholder 3"/>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142336260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noEditPoints="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noEditPoints="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24-07-2023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18659251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0586-657F-553F-D057-3B9122745F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C38115-FCA5-FED9-E20F-3ECC5BF20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018C1D-FDFE-6945-270C-C703B8D2F121}"/>
              </a:ext>
            </a:extLst>
          </p:cNvPr>
          <p:cNvSpPr>
            <a:spLocks noGrp="1"/>
          </p:cNvSpPr>
          <p:nvPr>
            <p:ph type="dt" sz="half" idx="10"/>
          </p:nvPr>
        </p:nvSpPr>
        <p:spPr/>
        <p:txBody>
          <a:bodyPr/>
          <a:lstStyle/>
          <a:p>
            <a:fld id="{CD652D57-CEE2-4A43-B386-F23752C0FFEC}" type="datetimeFigureOut">
              <a:rPr lang="en-IN" smtClean="0"/>
              <a:t>24-07-2023</a:t>
            </a:fld>
            <a:endParaRPr lang="en-IN"/>
          </a:p>
        </p:txBody>
      </p:sp>
      <p:sp>
        <p:nvSpPr>
          <p:cNvPr id="5" name="Footer Placeholder 4">
            <a:extLst>
              <a:ext uri="{FF2B5EF4-FFF2-40B4-BE49-F238E27FC236}">
                <a16:creationId xmlns:a16="http://schemas.microsoft.com/office/drawing/2014/main" id="{A7F9E2CD-DA6D-EE93-811A-AD7DD7BBD7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70CF25-A8B2-4E6B-36BC-E2CCBEE84B5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096936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noEditPoints="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endParaRPr lang="en-US" dirty="0"/>
          </a:p>
        </p:txBody>
      </p:sp>
      <p:sp>
        <p:nvSpPr>
          <p:cNvPr id="4" name="Text Placeholder 3"/>
          <p:cNvSpPr>
            <a:spLocks noGrp="1" noEditPoints="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24-07-2023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97065887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24-07-2023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53166573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noEditPoints="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24-07-2023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6885901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701D-9E40-3733-74A1-C31A42EBE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26296F-D85F-AAA3-2F38-DB500EE08B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852D86-5D53-2389-AFBC-2F04C3319C8B}"/>
              </a:ext>
            </a:extLst>
          </p:cNvPr>
          <p:cNvSpPr>
            <a:spLocks noGrp="1"/>
          </p:cNvSpPr>
          <p:nvPr>
            <p:ph type="dt" sz="half" idx="10"/>
          </p:nvPr>
        </p:nvSpPr>
        <p:spPr/>
        <p:txBody>
          <a:bodyPr/>
          <a:lstStyle/>
          <a:p>
            <a:fld id="{CD652D57-CEE2-4A43-B386-F23752C0FFEC}" type="datetimeFigureOut">
              <a:rPr lang="en-IN" smtClean="0"/>
              <a:t>24-07-2023</a:t>
            </a:fld>
            <a:endParaRPr lang="en-IN"/>
          </a:p>
        </p:txBody>
      </p:sp>
      <p:sp>
        <p:nvSpPr>
          <p:cNvPr id="5" name="Footer Placeholder 4">
            <a:extLst>
              <a:ext uri="{FF2B5EF4-FFF2-40B4-BE49-F238E27FC236}">
                <a16:creationId xmlns:a16="http://schemas.microsoft.com/office/drawing/2014/main" id="{87811C42-85B8-19FD-6E48-0FA6A8C648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6017A7-A72E-5F14-9B64-FB96A54F459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605221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E0F4-AE5E-E39D-7CF7-4EC513BF93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94B49E-7999-0B12-C5B2-7AC6CAD1E3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97C576-D59D-C0BD-20FA-8EAD871697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6576421-1B3F-8413-8131-E633EF6498B4}"/>
              </a:ext>
            </a:extLst>
          </p:cNvPr>
          <p:cNvSpPr>
            <a:spLocks noGrp="1"/>
          </p:cNvSpPr>
          <p:nvPr>
            <p:ph type="dt" sz="half" idx="10"/>
          </p:nvPr>
        </p:nvSpPr>
        <p:spPr/>
        <p:txBody>
          <a:bodyPr/>
          <a:lstStyle/>
          <a:p>
            <a:fld id="{CD652D57-CEE2-4A43-B386-F23752C0FFEC}" type="datetimeFigureOut">
              <a:rPr lang="en-IN" smtClean="0"/>
              <a:t>24-07-2023</a:t>
            </a:fld>
            <a:endParaRPr lang="en-IN"/>
          </a:p>
        </p:txBody>
      </p:sp>
      <p:sp>
        <p:nvSpPr>
          <p:cNvPr id="6" name="Footer Placeholder 5">
            <a:extLst>
              <a:ext uri="{FF2B5EF4-FFF2-40B4-BE49-F238E27FC236}">
                <a16:creationId xmlns:a16="http://schemas.microsoft.com/office/drawing/2014/main" id="{576BDB6B-6900-063A-12A7-AC79376A66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63C564-5281-28C3-C1DA-24F1E8B8844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742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F677-01B2-0376-0E1A-FECB80C132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324A40-1C69-8779-0230-4F341E9AE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7A6DE2-E430-A22B-FD7A-C726253AEC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137F62-3FE2-5D13-523B-6184D0AB09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F677C-A3CF-6522-6AA7-D718D85612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0C9CB0-216C-4E86-8024-42979D1C63E8}"/>
              </a:ext>
            </a:extLst>
          </p:cNvPr>
          <p:cNvSpPr>
            <a:spLocks noGrp="1"/>
          </p:cNvSpPr>
          <p:nvPr>
            <p:ph type="dt" sz="half" idx="10"/>
          </p:nvPr>
        </p:nvSpPr>
        <p:spPr/>
        <p:txBody>
          <a:bodyPr/>
          <a:lstStyle/>
          <a:p>
            <a:fld id="{CD652D57-CEE2-4A43-B386-F23752C0FFEC}" type="datetimeFigureOut">
              <a:rPr lang="en-IN" smtClean="0"/>
              <a:t>24-07-2023</a:t>
            </a:fld>
            <a:endParaRPr lang="en-IN"/>
          </a:p>
        </p:txBody>
      </p:sp>
      <p:sp>
        <p:nvSpPr>
          <p:cNvPr id="8" name="Footer Placeholder 7">
            <a:extLst>
              <a:ext uri="{FF2B5EF4-FFF2-40B4-BE49-F238E27FC236}">
                <a16:creationId xmlns:a16="http://schemas.microsoft.com/office/drawing/2014/main" id="{92D5C5B8-07C0-C666-C1C7-81219573E6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215D4D-9A51-B391-E4A5-E680B4D219B3}"/>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464462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C0AF-EE44-7899-B1C8-0D18601030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87FBC8-7067-9FA4-251C-EA1F5BA3127E}"/>
              </a:ext>
            </a:extLst>
          </p:cNvPr>
          <p:cNvSpPr>
            <a:spLocks noGrp="1"/>
          </p:cNvSpPr>
          <p:nvPr>
            <p:ph type="dt" sz="half" idx="10"/>
          </p:nvPr>
        </p:nvSpPr>
        <p:spPr/>
        <p:txBody>
          <a:bodyPr/>
          <a:lstStyle/>
          <a:p>
            <a:fld id="{CD652D57-CEE2-4A43-B386-F23752C0FFEC}" type="datetimeFigureOut">
              <a:rPr lang="en-IN" smtClean="0"/>
              <a:t>24-07-2023</a:t>
            </a:fld>
            <a:endParaRPr lang="en-IN"/>
          </a:p>
        </p:txBody>
      </p:sp>
      <p:sp>
        <p:nvSpPr>
          <p:cNvPr id="4" name="Footer Placeholder 3">
            <a:extLst>
              <a:ext uri="{FF2B5EF4-FFF2-40B4-BE49-F238E27FC236}">
                <a16:creationId xmlns:a16="http://schemas.microsoft.com/office/drawing/2014/main" id="{37D5AFA5-D49F-DB65-8C26-33F1A6FE00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617404-38D5-EA9C-7F18-7C1D286B0C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41298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24D163-D1DE-C1EB-89D9-0DF9001CB2A5}"/>
              </a:ext>
            </a:extLst>
          </p:cNvPr>
          <p:cNvSpPr>
            <a:spLocks noGrp="1"/>
          </p:cNvSpPr>
          <p:nvPr>
            <p:ph type="dt" sz="half" idx="10"/>
          </p:nvPr>
        </p:nvSpPr>
        <p:spPr/>
        <p:txBody>
          <a:bodyPr/>
          <a:lstStyle/>
          <a:p>
            <a:fld id="{CD652D57-CEE2-4A43-B386-F23752C0FFEC}" type="datetimeFigureOut">
              <a:rPr lang="en-IN" smtClean="0"/>
              <a:t>24-07-2023</a:t>
            </a:fld>
            <a:endParaRPr lang="en-IN"/>
          </a:p>
        </p:txBody>
      </p:sp>
      <p:sp>
        <p:nvSpPr>
          <p:cNvPr id="3" name="Footer Placeholder 2">
            <a:extLst>
              <a:ext uri="{FF2B5EF4-FFF2-40B4-BE49-F238E27FC236}">
                <a16:creationId xmlns:a16="http://schemas.microsoft.com/office/drawing/2014/main" id="{70A1A7CF-6931-51AE-56AB-D3812CC8F0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C70470-DD6F-3DFD-CFD5-843FE86AB2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67195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7E8C-E7ED-3852-B7DC-B6F322398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B5DF29-9370-3762-ECAF-5963A3AF4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5924F2-2126-B7C7-6FBB-57C975AD8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7A80F-D921-C04C-1F72-EAB77DFC12A9}"/>
              </a:ext>
            </a:extLst>
          </p:cNvPr>
          <p:cNvSpPr>
            <a:spLocks noGrp="1"/>
          </p:cNvSpPr>
          <p:nvPr>
            <p:ph type="dt" sz="half" idx="10"/>
          </p:nvPr>
        </p:nvSpPr>
        <p:spPr/>
        <p:txBody>
          <a:bodyPr/>
          <a:lstStyle/>
          <a:p>
            <a:fld id="{CD652D57-CEE2-4A43-B386-F23752C0FFEC}" type="datetimeFigureOut">
              <a:rPr lang="en-IN" smtClean="0"/>
              <a:t>24-07-2023</a:t>
            </a:fld>
            <a:endParaRPr lang="en-IN"/>
          </a:p>
        </p:txBody>
      </p:sp>
      <p:sp>
        <p:nvSpPr>
          <p:cNvPr id="6" name="Footer Placeholder 5">
            <a:extLst>
              <a:ext uri="{FF2B5EF4-FFF2-40B4-BE49-F238E27FC236}">
                <a16:creationId xmlns:a16="http://schemas.microsoft.com/office/drawing/2014/main" id="{587A5FF6-FB72-FDF6-33C7-4D0BCE4141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4932CC-AF33-B525-AF62-9CAF07A3308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54485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49D4C-FD32-0EF1-25A3-74DF21BB0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906913-A27D-EE7C-E84E-A4E4452719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2C88068-B15E-425D-0683-5C4FEFC2D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133AA-43A1-FBA1-B2B9-BA57AC311FE5}"/>
              </a:ext>
            </a:extLst>
          </p:cNvPr>
          <p:cNvSpPr>
            <a:spLocks noGrp="1"/>
          </p:cNvSpPr>
          <p:nvPr>
            <p:ph type="dt" sz="half" idx="10"/>
          </p:nvPr>
        </p:nvSpPr>
        <p:spPr/>
        <p:txBody>
          <a:bodyPr/>
          <a:lstStyle/>
          <a:p>
            <a:fld id="{CD652D57-CEE2-4A43-B386-F23752C0FFEC}" type="datetimeFigureOut">
              <a:rPr lang="en-IN" smtClean="0"/>
              <a:t>24-07-2023</a:t>
            </a:fld>
            <a:endParaRPr lang="en-IN"/>
          </a:p>
        </p:txBody>
      </p:sp>
      <p:sp>
        <p:nvSpPr>
          <p:cNvPr id="6" name="Footer Placeholder 5">
            <a:extLst>
              <a:ext uri="{FF2B5EF4-FFF2-40B4-BE49-F238E27FC236}">
                <a16:creationId xmlns:a16="http://schemas.microsoft.com/office/drawing/2014/main" id="{B1DD04C2-B23B-27C4-AC4A-C9B00B56A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17CE14-4522-0285-AEF8-03EB23DC0D44}"/>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99252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B1E898-DBFB-9D0A-E65A-526483D5E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84DBE4-5A45-4668-98E2-B7F1EB56E7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5BB495-C3D4-D856-FA73-356816B066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652D57-CEE2-4A43-B386-F23752C0FFEC}" type="datetimeFigureOut">
              <a:rPr lang="en-IN" smtClean="0"/>
              <a:t>24-07-2023</a:t>
            </a:fld>
            <a:endParaRPr lang="en-IN"/>
          </a:p>
        </p:txBody>
      </p:sp>
      <p:sp>
        <p:nvSpPr>
          <p:cNvPr id="5" name="Footer Placeholder 4">
            <a:extLst>
              <a:ext uri="{FF2B5EF4-FFF2-40B4-BE49-F238E27FC236}">
                <a16:creationId xmlns:a16="http://schemas.microsoft.com/office/drawing/2014/main" id="{A5ABDBF8-5B1C-A37A-2E0A-47F7B924C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87969D-56D2-03AC-C756-4E35360FA2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A073B-09E1-4436-A97E-FD5C66D14EDB}" type="slidenum">
              <a:rPr lang="en-IN" smtClean="0"/>
              <a:t>‹#›</a:t>
            </a:fld>
            <a:endParaRPr lang="en-IN"/>
          </a:p>
        </p:txBody>
      </p:sp>
    </p:spTree>
    <p:extLst>
      <p:ext uri="{BB962C8B-B14F-4D97-AF65-F5344CB8AC3E}">
        <p14:creationId xmlns:p14="http://schemas.microsoft.com/office/powerpoint/2010/main" val="8870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Placeholder 1"/>
          <p:cNvSpPr>
            <a:spLocks noGrp="1" noEditPoints="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45E24AF-B8AE-483C-BA9C-909C9FDC6CFA}" type="datetimeFigureOut">
              <a:rPr lang="en-IN" smtClean="0"/>
              <a:t>24-07-2023</a:t>
            </a:fld>
            <a:endParaRPr lang="en-IN"/>
          </a:p>
        </p:txBody>
      </p:sp>
      <p:sp>
        <p:nvSpPr>
          <p:cNvPr id="5" name="Footer Placeholder 4"/>
          <p:cNvSpPr>
            <a:spLocks noGrp="1" noEditPoints="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noEditPoints="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F0C8E568-76A5-49B4-8726-F6A999C9436A}" type="slidenum">
              <a:rPr lang="en-IN" smtClean="0"/>
              <a:t>‹#›</a:t>
            </a:fld>
            <a:endParaRPr lang="en-IN"/>
          </a:p>
        </p:txBody>
      </p:sp>
    </p:spTree>
    <p:extLst>
      <p:ext uri="{BB962C8B-B14F-4D97-AF65-F5344CB8AC3E}">
        <p14:creationId xmlns:p14="http://schemas.microsoft.com/office/powerpoint/2010/main" val="156547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anose="020B0503020204020204"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8" Type="http://schemas.openxmlformats.org/officeDocument/2006/relationships/hyperlink" Target="https://reactjs.org/" TargetMode="External"/><Relationship Id="rId3" Type="http://schemas.openxmlformats.org/officeDocument/2006/relationships/hyperlink" Target="http://www.javascripts.com/" TargetMode="External"/><Relationship Id="rId7" Type="http://schemas.openxmlformats.org/officeDocument/2006/relationships/hyperlink" Target="https://mui.com/material-ui/material-icons/" TargetMode="External"/><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hyperlink" Target="https://www.geeksforgeeks.com/" TargetMode="External"/><Relationship Id="rId5" Type="http://schemas.openxmlformats.org/officeDocument/2006/relationships/hyperlink" Target="http://www.colorlib.com/" TargetMode="External"/><Relationship Id="rId4" Type="http://schemas.openxmlformats.org/officeDocument/2006/relationships/hyperlink" Target="http://www.w3school.com/" TargetMode="External"/><Relationship Id="rId9" Type="http://schemas.openxmlformats.org/officeDocument/2006/relationships/hyperlink" Target="https://laravel.co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2271382" y="549237"/>
            <a:ext cx="7406640" cy="1472184"/>
          </a:xfrm>
          <a:prstGeom prst="rect">
            <a:avLst/>
          </a:prstGeom>
        </p:spPr>
        <p:txBody>
          <a:bodyPr anchor="b">
            <a:normAutofit fontScale="90000" lnSpcReduction="1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t>A Project Report on </a:t>
            </a:r>
            <a:b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b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“Online</a:t>
            </a:r>
            <a:r>
              <a:rPr kumimoji="0" lang=""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 </a:t>
            </a: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Exam Management System”</a:t>
            </a:r>
            <a:br>
              <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rPr>
            </a:br>
            <a:endPar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endParaRPr>
          </a:p>
        </p:txBody>
      </p:sp>
      <p:sp>
        <p:nvSpPr>
          <p:cNvPr id="3" name="Subtitle 2"/>
          <p:cNvSpPr>
            <a:spLocks noGrp="1"/>
          </p:cNvSpPr>
          <p:nvPr/>
        </p:nvSpPr>
        <p:spPr>
          <a:xfrm>
            <a:off x="2392680" y="1910724"/>
            <a:ext cx="7406640" cy="4398039"/>
          </a:xfrm>
          <a:prstGeom prst="rect">
            <a:avLst/>
          </a:prstGeom>
        </p:spPr>
        <p:txBody>
          <a:bodyPr tIns="0">
            <a:normAutofit fontScale="40000" lnSpcReduction="2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lstStyle>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To</a:t>
            </a: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S.S. Agrawal Institute of Computer Science</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IN" sz="45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Affiliated Under</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Gujarat Technological University, Ahmedabad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July 2023</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By</a:t>
            </a: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Mistry</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err="1">
                <a:ln>
                  <a:noFill/>
                </a:ln>
                <a:solidFill>
                  <a:srgbClr val="000000"/>
                </a:solidFill>
                <a:effectLst/>
                <a:uLnTx/>
                <a:uFillTx/>
                <a:latin typeface="Times New Roman" panose="02020603050405020304" pitchFamily="18" charset="0"/>
                <a:ea typeface="+mn-ea"/>
                <a:cs typeface="Times New Roman" panose="02020603050405020304" pitchFamily="18" charset="0"/>
              </a:rPr>
              <a:t>Arvindbhai</a:t>
            </a:r>
            <a:endPar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lang="en-US" sz="5800" dirty="0">
                <a:solidFill>
                  <a:srgbClr val="000000"/>
                </a:solidFill>
                <a:latin typeface="Times New Roman" panose="02020603050405020304" pitchFamily="18" charset="0"/>
                <a:cs typeface="Times New Roman" panose="02020603050405020304" pitchFamily="18" charset="0"/>
              </a:rPr>
              <a:t>(228060694025)</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 : </a:t>
            </a:r>
            <a:r>
              <a:rPr kumimoji="0" lang="en-IN" sz="5100" b="1" i="1"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a:t>
            </a: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5100" b="1" i="1"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Tailor Ma’am</a:t>
            </a:r>
            <a:endParaRPr kumimoji="0" lang="en-US" sz="2400" b="1"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pic>
        <p:nvPicPr>
          <p:cNvPr id="4" name="Picture 3"/>
          <p:cNvPicPr>
            <a:picLocks noChangeAspect="1"/>
          </p:cNvPicPr>
          <p:nvPr/>
        </p:nvPicPr>
        <p:blipFill>
          <a:blip r:embed="rId3"/>
          <a:srcRect/>
          <a:stretch>
            <a:fillRect/>
          </a:stretch>
        </p:blipFill>
        <p:spPr>
          <a:xfrm>
            <a:off x="9799320" y="539020"/>
            <a:ext cx="1483850" cy="13027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9644" y="530773"/>
            <a:ext cx="2412712"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Project Profile</a:t>
            </a:r>
          </a:p>
        </p:txBody>
      </p:sp>
      <p:graphicFrame>
        <p:nvGraphicFramePr>
          <p:cNvPr id="3" name="Table 2"/>
          <p:cNvGraphicFramePr>
            <a:graphicFrameLocks noGrp="1"/>
          </p:cNvGraphicFramePr>
          <p:nvPr/>
        </p:nvGraphicFramePr>
        <p:xfrm>
          <a:off x="1317811" y="1200722"/>
          <a:ext cx="9556377" cy="4866588"/>
        </p:xfrm>
        <a:graphic>
          <a:graphicData uri="http://schemas.openxmlformats.org/drawingml/2006/table">
            <a:tbl>
              <a:tblPr firstRow="1" firstCol="1" bandRow="1">
                <a:tableStyleId>{69012ECD-51FC-41F1-AA8D-1B2483CD663E}</a:tableStyleId>
              </a:tblPr>
              <a:tblGrid>
                <a:gridCol w="4706508">
                  <a:extLst>
                    <a:ext uri="{9D8B030D-6E8A-4147-A177-3AD203B41FA5}">
                      <a16:colId xmlns:a16="http://schemas.microsoft.com/office/drawing/2014/main" val="20000"/>
                    </a:ext>
                  </a:extLst>
                </a:gridCol>
                <a:gridCol w="4849869">
                  <a:extLst>
                    <a:ext uri="{9D8B030D-6E8A-4147-A177-3AD203B41FA5}">
                      <a16:colId xmlns:a16="http://schemas.microsoft.com/office/drawing/2014/main" val="20001"/>
                    </a:ext>
                  </a:extLst>
                </a:gridCol>
              </a:tblGrid>
              <a:tr h="34462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Project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Online </a:t>
                      </a:r>
                      <a:r>
                        <a:rPr lang="en-US" sz="2000">
                          <a:effectLst/>
                          <a:latin typeface="Times New Roman" panose="02020603050405020304" pitchFamily="18" charset="0"/>
                          <a:cs typeface="Times New Roman" panose="02020603050405020304" pitchFamily="18" charset="0"/>
                        </a:rPr>
                        <a:t>Exam Management System</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0"/>
                  </a:ext>
                </a:extLst>
              </a:tr>
              <a:tr h="91940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Developers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Mistry Mohit Arvindbhai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1"/>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Team strength:</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2"/>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Front end: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React JS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3"/>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Back end Frame Work:</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err="1">
                          <a:effectLst/>
                          <a:latin typeface="Times New Roman" panose="02020603050405020304" pitchFamily="18" charset="0"/>
                          <a:cs typeface="Times New Roman" panose="02020603050405020304" pitchFamily="18" charset="0"/>
                        </a:rPr>
                        <a:t>Laravel</a:t>
                      </a:r>
                      <a:r>
                        <a:rPr lang="en-US" sz="2000" dirty="0">
                          <a:effectLst/>
                          <a:latin typeface="Times New Roman" panose="02020603050405020304" pitchFamily="18" charset="0"/>
                          <a:cs typeface="Times New Roman" panose="02020603050405020304" pitchFamily="18" charset="0"/>
                        </a:rPr>
                        <a:t> (DB:MYSQL)</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4"/>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Operating System:</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Windows 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5"/>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Project Duration: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4 months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6"/>
                  </a:ext>
                </a:extLst>
              </a:tr>
              <a:tr h="572798">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Submitted to:</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S.S</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Agrawal</a:t>
                      </a:r>
                      <a:r>
                        <a:rPr lang="en-US" sz="2000" spc="-2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Institute</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Management</a:t>
                      </a:r>
                      <a:r>
                        <a:rPr lang="en-US" sz="2000" spc="-2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and</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Technology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7"/>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Internal guide: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IN" sz="2000" dirty="0">
                          <a:effectLst/>
                          <a:latin typeface="Times New Roman" panose="02020603050405020304" pitchFamily="18" charset="0"/>
                          <a:cs typeface="Times New Roman" panose="02020603050405020304" pitchFamily="18" charset="0"/>
                        </a:rPr>
                        <a:t>Prof. </a:t>
                      </a:r>
                      <a:r>
                        <a:rPr lang="en-IN" sz="2000" dirty="0" err="1">
                          <a:effectLst/>
                          <a:latin typeface="Times New Roman" panose="02020603050405020304" pitchFamily="18" charset="0"/>
                          <a:cs typeface="Times New Roman" panose="02020603050405020304" pitchFamily="18" charset="0"/>
                        </a:rPr>
                        <a:t>Jinal</a:t>
                      </a:r>
                      <a:r>
                        <a:rPr sz="2000" dirty="0" err="1">
                          <a:effectLst/>
                          <a:latin typeface="Times New Roman" panose="02020603050405020304" pitchFamily="18" charset="0"/>
                          <a:cs typeface="Times New Roman" panose="02020603050405020304" pitchFamily="18" charset="0"/>
                        </a:rPr>
                        <a:t> </a:t>
                      </a:r>
                      <a:r>
                        <a:rPr lang="en-IN" sz="2000" dirty="0" err="1">
                          <a:effectLst/>
                          <a:latin typeface="Times New Roman" panose="02020603050405020304" pitchFamily="18" charset="0"/>
                          <a:cs typeface="Times New Roman" panose="02020603050405020304" pitchFamily="18" charset="0"/>
                        </a:rPr>
                        <a:t>Tailor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8"/>
                  </a:ext>
                </a:extLst>
              </a:tr>
              <a:tr h="651027">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Software Used: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Visual studio code, </a:t>
                      </a:r>
                      <a:r>
                        <a:rPr lang="en-US" sz="2000" dirty="0" err="1">
                          <a:effectLst/>
                          <a:latin typeface="Times New Roman" panose="02020603050405020304" pitchFamily="18" charset="0"/>
                          <a:cs typeface="Times New Roman" panose="02020603050405020304" pitchFamily="18" charset="0"/>
                        </a:rPr>
                        <a:t>Xampp</a:t>
                      </a:r>
                      <a:r>
                        <a:rPr lang="en-US" sz="2000" dirty="0">
                          <a:effectLst/>
                          <a:latin typeface="Times New Roman" panose="02020603050405020304" pitchFamily="18" charset="0"/>
                          <a:cs typeface="Times New Roman" panose="02020603050405020304" pitchFamily="18" charset="0"/>
                        </a:rPr>
                        <a:t> or </a:t>
                      </a:r>
                      <a:r>
                        <a:rPr lang="en-US" sz="2000" dirty="0" err="1">
                          <a:effectLst/>
                          <a:latin typeface="Times New Roman" panose="02020603050405020304" pitchFamily="18" charset="0"/>
                          <a:cs typeface="Times New Roman" panose="02020603050405020304" pitchFamily="18" charset="0"/>
                        </a:rPr>
                        <a:t>Wampp</a:t>
                      </a:r>
                      <a:r>
                        <a:rPr lang="en-US" sz="2000" dirty="0">
                          <a:effectLst/>
                          <a:latin typeface="Times New Roman" panose="02020603050405020304" pitchFamily="18" charset="0"/>
                          <a:cs typeface="Times New Roman" panose="02020603050405020304" pitchFamily="18" charset="0"/>
                        </a:rPr>
                        <a:t>, MS Word, </a:t>
                      </a:r>
                      <a:r>
                        <a:rPr lang="en-US" sz="2000" dirty="0" err="1">
                          <a:effectLst/>
                          <a:latin typeface="Times New Roman" panose="02020603050405020304" pitchFamily="18" charset="0"/>
                          <a:cs typeface="Times New Roman" panose="02020603050405020304" pitchFamily="18" charset="0"/>
                        </a:rPr>
                        <a:t>Edrawmax</a:t>
                      </a:r>
                      <a:r>
                        <a:rPr lang="en-US" sz="2000" dirty="0">
                          <a:effectLst/>
                          <a:latin typeface="Times New Roman" panose="02020603050405020304" pitchFamily="18" charset="0"/>
                          <a:cs typeface="Times New Roman" panose="02020603050405020304" pitchFamily="18" charset="0"/>
                        </a:rPr>
                        <a:t>, Paint.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9"/>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Head Of Departments: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Prof. </a:t>
                      </a:r>
                      <a:r>
                        <a:rPr lang="en-US" sz="2000" dirty="0" err="1">
                          <a:effectLst/>
                          <a:latin typeface="Times New Roman" panose="02020603050405020304" pitchFamily="18" charset="0"/>
                          <a:cs typeface="Times New Roman" panose="02020603050405020304" pitchFamily="18" charset="0"/>
                        </a:rPr>
                        <a:t>Jinal</a:t>
                      </a:r>
                      <a:r>
                        <a:rPr lang="en-US" sz="2000" dirty="0">
                          <a:effectLst/>
                          <a:latin typeface="Times New Roman" panose="02020603050405020304" pitchFamily="18" charset="0"/>
                          <a:cs typeface="Times New Roman" panose="02020603050405020304" pitchFamily="18" charset="0"/>
                        </a:rPr>
                        <a:t> Tailor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15365" y="558765"/>
            <a:ext cx="1361270"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Module</a:t>
            </a:r>
          </a:p>
        </p:txBody>
      </p:sp>
      <p:sp>
        <p:nvSpPr>
          <p:cNvPr id="4" name="Rectangle 3"/>
          <p:cNvSpPr/>
          <p:nvPr/>
        </p:nvSpPr>
        <p:spPr>
          <a:xfrm>
            <a:off x="1323301" y="1465310"/>
            <a:ext cx="6714565" cy="1870384"/>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 are 3 panel of our system as below: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17445" y="1524000"/>
            <a:ext cx="7691717" cy="2187587"/>
          </a:xfrm>
          <a:prstGeom prst="rect">
            <a:avLst/>
          </a:prstGeom>
        </p:spPr>
        <p:txBody>
          <a:bodyPr wrap="square">
            <a:spAutoFit/>
          </a:bodyPr>
          <a:lstStyle/>
          <a:p>
            <a:pPr marL="285750" marR="0" lvl="0"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lang="en-IN" sz="2000" dirty="0">
                <a:solidFill>
                  <a:srgbClr val="000000"/>
                </a:solidFill>
                <a:latin typeface="Times New Roman" panose="02020603050405020304" pitchFamily="18" charset="0"/>
                <a:cs typeface="Times New Roman" panose="02020603050405020304" pitchFamily="18" charset="0"/>
              </a:rPr>
              <a:t>Admin can Login.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Insert Update &amp; Delete Faculty and Student.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Adding the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based on their course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Also, admin can update Subjects and Delete.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lang="en-IN" sz="20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Admin can give approve user so that faculty and student can login.</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Rectangle 3"/>
          <p:cNvSpPr/>
          <p:nvPr/>
        </p:nvSpPr>
        <p:spPr>
          <a:xfrm>
            <a:off x="2017445" y="860938"/>
            <a:ext cx="1553630"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	Admin</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8138" y="1505164"/>
            <a:ext cx="7602070"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Login using the email id and password.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question according to their course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see overview of total question and total students whose give exam.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schedule or conduct exam for future event and all students which belong to their course they can get notified on dashboard.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2048138" y="822152"/>
            <a:ext cx="1636987"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	Faculty</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5018" y="1424739"/>
            <a:ext cx="6911788" cy="1833643"/>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Login using the email id and password.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view its marks.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 upcoming exam events for particular subject.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can give exam.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 their growth of marks in a format of graph.</a:t>
            </a:r>
          </a:p>
        </p:txBody>
      </p:sp>
      <p:sp>
        <p:nvSpPr>
          <p:cNvPr id="3" name="Rectangle 2"/>
          <p:cNvSpPr/>
          <p:nvPr/>
        </p:nvSpPr>
        <p:spPr>
          <a:xfrm>
            <a:off x="2105018" y="843374"/>
            <a:ext cx="1519968"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 Student</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55490" y="533986"/>
            <a:ext cx="2483828"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Advantage's</a:t>
            </a:r>
          </a:p>
        </p:txBody>
      </p:sp>
      <p:sp>
        <p:nvSpPr>
          <p:cNvPr id="4" name="Rectangle 3"/>
          <p:cNvSpPr/>
          <p:nvPr/>
        </p:nvSpPr>
        <p:spPr>
          <a:xfrm>
            <a:off x="1205845" y="1334733"/>
            <a:ext cx="9780310" cy="394616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very efficient way to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online.</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save stationery cost as well as it's saved time to faculty also.</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Possible for some time cutting in the Educational Process.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Free and Easy to Understand.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Time saving for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If faculty creates all types of question then next year they do not make again and again that question they can simply conduct exam for upcoming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Due to its convenience and flexibility, Faculty can conduct exam anytime 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can’t depend on anyone for practice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preparation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46300" y="612853"/>
            <a:ext cx="2684054"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Disadvantage's</a:t>
            </a:r>
          </a:p>
        </p:txBody>
      </p:sp>
      <p:sp>
        <p:nvSpPr>
          <p:cNvPr id="3" name="Rectangle 2"/>
          <p:cNvSpPr/>
          <p:nvPr/>
        </p:nvSpPr>
        <p:spPr>
          <a:xfrm>
            <a:off x="802433" y="1504904"/>
            <a:ext cx="9941131" cy="1142006"/>
          </a:xfrm>
          <a:prstGeom prst="rect">
            <a:avLst/>
          </a:prstGeom>
        </p:spPr>
        <p:txBody>
          <a:bodyPr wrap="square">
            <a:spAutoFit/>
          </a:bodyPr>
          <a:lstStyle/>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Network problem can affect the system and specially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when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give exam.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Internet problem.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4874" y="669138"/>
            <a:ext cx="2364797"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Screen Shorts</a:t>
            </a:r>
          </a:p>
        </p:txBody>
      </p:sp>
      <p:sp>
        <p:nvSpPr>
          <p:cNvPr id="3" name="TextBox 2"/>
          <p:cNvSpPr txBox="1"/>
          <p:nvPr/>
        </p:nvSpPr>
        <p:spPr>
          <a:xfrm>
            <a:off x="3604340" y="2967335"/>
            <a:ext cx="5263236" cy="923330"/>
          </a:xfrm>
          <a:prstGeom prst="rect">
            <a:avLst/>
          </a:prstGeom>
          <a:solidFill>
            <a:srgbClr val="0070C0"/>
          </a:solidFill>
          <a:ln>
            <a:solidFill>
              <a:srgbClr val="0070C0"/>
            </a:solidFill>
          </a:ln>
        </p:spPr>
        <p:style>
          <a:lnRef idx="0">
            <a:schemeClr val="dk1"/>
          </a:lnRef>
          <a:fillRef idx="3">
            <a:schemeClr val="dk1"/>
          </a:fillRef>
          <a:effectRef idx="3">
            <a:schemeClr val="dk1"/>
          </a:effectRef>
          <a:fontRef idx="minor">
            <a:schemeClr val="lt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1. Admin Module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p:blipFill>
        <p:spPr>
          <a:xfrm>
            <a:off x="1468418" y="1013071"/>
            <a:ext cx="9255164" cy="5219778"/>
          </a:xfrm>
          <a:prstGeom prst="rect">
            <a:avLst/>
          </a:prstGeom>
        </p:spPr>
      </p:pic>
      <p:sp>
        <p:nvSpPr>
          <p:cNvPr id="4" name="TextBox 3">
            <a:extLst>
              <a:ext uri="{FF2B5EF4-FFF2-40B4-BE49-F238E27FC236}">
                <a16:creationId xmlns:a16="http://schemas.microsoft.com/office/drawing/2014/main" id="{C5A7099A-9EBA-9898-4F81-ACD19BBDF787}"/>
              </a:ext>
            </a:extLst>
          </p:cNvPr>
          <p:cNvSpPr txBox="1"/>
          <p:nvPr/>
        </p:nvSpPr>
        <p:spPr>
          <a:xfrm>
            <a:off x="3048000" y="429809"/>
            <a:ext cx="6096000"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Home Page</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1290690" y="755711"/>
            <a:ext cx="9479992" cy="5346577"/>
          </a:xfrm>
          <a:prstGeom prst="rect">
            <a:avLst/>
          </a:prstGeom>
        </p:spPr>
      </p:pic>
      <p:sp>
        <p:nvSpPr>
          <p:cNvPr id="4" name="TextBox 3"/>
          <p:cNvSpPr txBox="1"/>
          <p:nvPr/>
        </p:nvSpPr>
        <p:spPr>
          <a:xfrm>
            <a:off x="3047223" y="345234"/>
            <a:ext cx="6097554"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Login Page: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8529" y="17929"/>
            <a:ext cx="10174942" cy="6773486"/>
          </a:xfrm>
          <a:prstGeom prst="rect">
            <a:avLst/>
          </a:prstGeom>
        </p:spPr>
        <p:txBody>
          <a:bodyPr wrap="square">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 Agrawal Institute of Computer Science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Master of Computer Application Department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2022</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CERTIFICATE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This is to certify that the project entitled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Online</a:t>
            </a:r>
            <a:r>
              <a:rPr kumimoji="0"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Exam Management System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has been carried out by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 Arvindbhai Mistry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(228060694025) under my guidance in fulfilment of the degree of Master of Computer Applications (MCA 2</a:t>
            </a:r>
            <a:r>
              <a:rPr kumimoji="0" lang="en-IN" sz="18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nd</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Semester) of Gujarat Technological University, Ahmedabad during the academic year 2023.</a:t>
            </a: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Date: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Name&amp; Signature: Prof. _______________________</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Examiners’ Signature: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1.__________________________ 						</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400" b="1" i="0" u="none"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 </a:t>
            </a:r>
            <a:r>
              <a:rPr kumimoji="0" lang="en-IN" sz="14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Tailor</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Head of Department</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SSAIMT, Navsari</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rcRect/>
          <a:stretch/>
        </p:blipFill>
        <p:spPr>
          <a:xfrm>
            <a:off x="1082694" y="835256"/>
            <a:ext cx="10026612" cy="5654863"/>
          </a:xfrm>
          <a:prstGeom prst="rect">
            <a:avLst/>
          </a:prstGeom>
        </p:spPr>
      </p:pic>
      <p:sp>
        <p:nvSpPr>
          <p:cNvPr id="4" name="Rectangle 3"/>
          <p:cNvSpPr>
            <a:spLocks noChangeArrowheads="1"/>
          </p:cNvSpPr>
          <p:nvPr/>
        </p:nvSpPr>
        <p:spPr bwMode="auto">
          <a:xfrm>
            <a:off x="1380930" y="5691673"/>
            <a:ext cx="12192000" cy="457200"/>
          </a:xfrm>
          <a:prstGeom prst="rect">
            <a:avLst/>
          </a:prstGeom>
          <a:noFill/>
          <a:ln>
            <a:noFill/>
          </a:ln>
          <a:effectLst/>
        </p:spPr>
        <p:txBody>
          <a:bodyPr vert="horz" wrap="none" lIns="91440" tIns="45720" rIns="91440" bIns="45720"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panose="020B0503020204020204"/>
              <a:ea typeface="+mn-ea"/>
              <a:cs typeface="+mn-cs"/>
            </a:endParaRPr>
          </a:p>
        </p:txBody>
      </p:sp>
      <p:sp>
        <p:nvSpPr>
          <p:cNvPr id="6" name="TextBox 5"/>
          <p:cNvSpPr txBox="1"/>
          <p:nvPr/>
        </p:nvSpPr>
        <p:spPr>
          <a:xfrm>
            <a:off x="2824842" y="318443"/>
            <a:ext cx="6788020"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Dashboard: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571310" y="295302"/>
            <a:ext cx="133241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Course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2" name="Picture 71"/>
          <p:cNvPicPr/>
          <p:nvPr/>
        </p:nvPicPr>
        <p:blipFill>
          <a:blip r:embed="rId2">
            <a:extLst>
              <a:ext uri="{28A0092B-C50C-407E-A947-70E740481C1C}">
                <a14:useLocalDpi xmlns:a14="http://schemas.microsoft.com/office/drawing/2010/main" val="0"/>
              </a:ext>
            </a:extLst>
          </a:blip>
          <a:srcRect/>
          <a:stretch/>
        </p:blipFill>
        <p:spPr>
          <a:xfrm>
            <a:off x="1148166" y="706184"/>
            <a:ext cx="9884782" cy="55748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4321" y="262645"/>
            <a:ext cx="186461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 New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062545" y="673527"/>
            <a:ext cx="10077796" cy="56837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7799" y="262645"/>
            <a:ext cx="216828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After Added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178546" y="673527"/>
            <a:ext cx="9826878" cy="55422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0588" y="229988"/>
            <a:ext cx="2403222"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Admin Update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24657" y="640870"/>
            <a:ext cx="9942686" cy="56075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28959" y="219103"/>
            <a:ext cx="146065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Subjects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p:blipFill>
        <p:spPr>
          <a:xfrm>
            <a:off x="1025585" y="629985"/>
            <a:ext cx="9955774" cy="56149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42429" y="262645"/>
            <a:ext cx="190308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Add New Subject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72608" y="673526"/>
            <a:ext cx="9814124" cy="55204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0928" y="273530"/>
            <a:ext cx="170431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Update Subject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85143" y="684411"/>
            <a:ext cx="9794773" cy="55095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7731" y="251759"/>
            <a:ext cx="1396536"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Student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69089" y="662640"/>
            <a:ext cx="9826880" cy="55422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1633" y="208216"/>
            <a:ext cx="1928733"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Add New Student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55797" y="700314"/>
            <a:ext cx="9702177" cy="54718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465" y="1308249"/>
            <a:ext cx="10049070" cy="5460007"/>
          </a:xfrm>
          <a:prstGeom prst="rect">
            <a:avLst/>
          </a:prstGeom>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Knowledge is power. But Power on its own cannot be a key to success. It needs to be harnessed and channelized properly according to the needs and acquirement of the circumstances. In MCA we are supposed to work on a project, which gives us a required exposure to the professional field, which we will be embracing as soon as we move from our student phase to the professional phase</a:t>
            </a:r>
            <a:r>
              <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Today we have many tools at our disposal, so how to use them judiciously according to the requirements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clients as well as to convince our client to venture out into uncharted-Red territory and convince them to adapt to</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emerging</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responsibility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 Master of Computer Application (MCA) is a two-year full-time course. It covers various topics associated with the area of computer science. We did a project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 An effort has been to exhaustively deal with every part of the systems developed and at the appropriate position, so That a user can easily generate the reports.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5429824" y="576446"/>
            <a:ext cx="1332352" cy="556434"/>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Preface</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95548" y="251759"/>
            <a:ext cx="226215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Update Student Data</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85224" y="662641"/>
            <a:ext cx="9846180" cy="55531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10555" y="197330"/>
            <a:ext cx="137088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Faculty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a:xfrm>
            <a:off x="1175378" y="608212"/>
            <a:ext cx="9884784" cy="55748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64200" y="262644"/>
            <a:ext cx="1903085"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Add New Faculty</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86768" y="673525"/>
            <a:ext cx="9807578" cy="55313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2443" y="295302"/>
            <a:ext cx="1704313"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Update Faculty</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265207" y="706183"/>
            <a:ext cx="9672468" cy="54551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93786" y="295302"/>
            <a:ext cx="2461636" cy="392159"/>
          </a:xfrm>
          <a:prstGeom prst="rect">
            <a:avLst/>
          </a:prstGeom>
        </p:spPr>
        <p:txBody>
          <a:bodyPr wrap="none">
            <a:spAutoFit/>
          </a:bodyPr>
          <a:lstStyle/>
          <a:p>
            <a:pPr algn="just">
              <a:lnSpc>
                <a:spcPct val="115000"/>
              </a:lnSpc>
              <a:spcBef>
                <a:spcPts val="600"/>
              </a:spcBef>
              <a:spcAft>
                <a:spcPts val="1000"/>
              </a:spcAft>
            </a:pPr>
            <a:r>
              <a:rPr lang="en-GB" sz="1800" dirty="0">
                <a:effectLst/>
                <a:latin typeface="Calibri" panose="020F0502020204030204" pitchFamily="34" charset="0"/>
                <a:ea typeface="Times New Roman" panose="02020603050405020304" pitchFamily="18" charset="0"/>
                <a:cs typeface="Shruti" panose="02000500000000000000" pitchFamily="2"/>
              </a:rPr>
              <a:t>Admin can approve user</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265207" y="713367"/>
            <a:ext cx="9672468" cy="5440763"/>
          </a:xfrm>
          <a:prstGeom prst="rect">
            <a:avLst/>
          </a:prstGeom>
          <a:noFill/>
          <a:ln>
            <a:noFill/>
          </a:ln>
        </p:spPr>
      </p:pic>
    </p:spTree>
    <p:extLst>
      <p:ext uri="{BB962C8B-B14F-4D97-AF65-F5344CB8AC3E}">
        <p14:creationId xmlns:p14="http://schemas.microsoft.com/office/powerpoint/2010/main" val="693676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50492" y="295302"/>
            <a:ext cx="4548233" cy="392159"/>
          </a:xfrm>
          <a:prstGeom prst="rect">
            <a:avLst/>
          </a:prstGeom>
        </p:spPr>
        <p:txBody>
          <a:bodyPr wrap="none">
            <a:spAutoFit/>
          </a:bodyPr>
          <a:lstStyle/>
          <a:p>
            <a:pPr algn="just">
              <a:lnSpc>
                <a:spcPct val="115000"/>
              </a:lnSpc>
              <a:spcBef>
                <a:spcPts val="600"/>
              </a:spcBef>
              <a:spcAft>
                <a:spcPts val="1000"/>
              </a:spcAft>
            </a:pPr>
            <a:r>
              <a:rPr lang="en-GB" sz="1800" dirty="0">
                <a:effectLst/>
                <a:latin typeface="Calibri" panose="020F0502020204030204" pitchFamily="34" charset="0"/>
                <a:ea typeface="Times New Roman" panose="02020603050405020304" pitchFamily="18" charset="0"/>
                <a:cs typeface="Shruti" panose="02000500000000000000" pitchFamily="2"/>
              </a:rPr>
              <a:t>Admin can see information about request user</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3">
            <a:extLst>
              <a:ext uri="{28A0092B-C50C-407E-A947-70E740481C1C}">
                <a14:useLocalDpi xmlns:a14="http://schemas.microsoft.com/office/drawing/2010/main" val="0"/>
              </a:ext>
            </a:extLst>
          </a:blip>
          <a:srcRect/>
          <a:stretch/>
        </p:blipFill>
        <p:spPr bwMode="auto">
          <a:xfrm>
            <a:off x="1265207" y="713367"/>
            <a:ext cx="9672467" cy="5440763"/>
          </a:xfrm>
          <a:prstGeom prst="rect">
            <a:avLst/>
          </a:prstGeom>
          <a:noFill/>
          <a:ln>
            <a:noFill/>
          </a:ln>
        </p:spPr>
      </p:pic>
    </p:spTree>
    <p:extLst>
      <p:ext uri="{BB962C8B-B14F-4D97-AF65-F5344CB8AC3E}">
        <p14:creationId xmlns:p14="http://schemas.microsoft.com/office/powerpoint/2010/main" val="4127425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46863" y="251759"/>
            <a:ext cx="2294218"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Logout Confirmation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45191" y="662641"/>
            <a:ext cx="9923386" cy="559664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66775" y="284416"/>
            <a:ext cx="1563248"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Login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75882" y="695297"/>
            <a:ext cx="9807578" cy="553133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00003" y="284416"/>
            <a:ext cx="469679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and Student request registration page</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75882" y="703143"/>
            <a:ext cx="9807578" cy="5515638"/>
          </a:xfrm>
          <a:prstGeom prst="rect">
            <a:avLst/>
          </a:prstGeom>
          <a:noFill/>
          <a:ln>
            <a:noFill/>
          </a:ln>
        </p:spPr>
      </p:pic>
    </p:spTree>
    <p:extLst>
      <p:ext uri="{BB962C8B-B14F-4D97-AF65-F5344CB8AC3E}">
        <p14:creationId xmlns:p14="http://schemas.microsoft.com/office/powerpoint/2010/main" val="1401634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57895" y="262645"/>
            <a:ext cx="207620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Dashboard</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15152" y="673527"/>
            <a:ext cx="9816123" cy="552044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0069" y="996349"/>
            <a:ext cx="11382175" cy="701966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Mohit</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Arvindbhai a</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of</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MCA (Master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Application)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Semester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Agrawal</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Institute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Navsari</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completed this project. We would like to convey our heartfelt gratitude to all those people from whom we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got</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considerable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encouragement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during</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thank our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principal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Sham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Sachinwala</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 Agrawal Institute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Science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&amp;</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constant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successfully.</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extend our gratitude to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m</a:t>
            </a: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'am</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(Project Guide)</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for her valuable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guidance</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 Her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suggestions</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throughout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finally, we would also like to acknowledge the faculty of the Computer Science department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 their constant support during the period with them, mounding our future to survive in this highly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competitive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world.</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362626" y="538444"/>
            <a:ext cx="4277453"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Acknowledgement</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0810" y="240873"/>
            <a:ext cx="1800493"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List of questions</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072582" y="651755"/>
            <a:ext cx="10019894" cy="56510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3925" y="229988"/>
            <a:ext cx="2044149"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Add New Question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06591" y="640870"/>
            <a:ext cx="10000590" cy="564018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93054" y="306188"/>
            <a:ext cx="184537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Update Question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18693" y="717070"/>
            <a:ext cx="9711069" cy="547690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00906" y="262645"/>
            <a:ext cx="279018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Schedule Future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50114" y="673526"/>
            <a:ext cx="9691770" cy="5466017"/>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10016" y="251759"/>
            <a:ext cx="297196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Add or conduct future exam</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177311" y="662641"/>
            <a:ext cx="9807576" cy="553133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06536" y="273531"/>
            <a:ext cx="3578928"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Update Scheduled or Added Exam</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92211" y="684413"/>
            <a:ext cx="9807576" cy="553133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90177" y="284417"/>
            <a:ext cx="3354444"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Faculty can see their student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bwMode="auto">
          <a:xfrm>
            <a:off x="1250116" y="695299"/>
            <a:ext cx="9691767" cy="546601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8577" y="274619"/>
            <a:ext cx="1774845"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Done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41303" y="685500"/>
            <a:ext cx="9728443" cy="54867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9926" y="251759"/>
            <a:ext cx="5032147"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u="sng" kern="0" dirty="0">
                <a:effectLst/>
                <a:latin typeface="Times New Roman" panose="02020603050405020304" pitchFamily="18" charset="0"/>
                <a:ea typeface="Times New Roman" panose="02020603050405020304" pitchFamily="18" charset="0"/>
                <a:cs typeface="Shruti" panose="02000500000000000000" pitchFamily="2"/>
              </a:rPr>
              <a:t>Can see how many student give exam with marks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28542" y="662640"/>
            <a:ext cx="9931106" cy="560099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701601" y="240329"/>
            <a:ext cx="158889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Student Login</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84922" y="651211"/>
            <a:ext cx="9829776" cy="55438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5470" y="1056823"/>
            <a:ext cx="11111249" cy="5137945"/>
          </a:xfrm>
          <a:prstGeom prst="rect">
            <a:avLst/>
          </a:prstGeom>
        </p:spPr>
        <p:txBody>
          <a:bodyPr wrap="square">
            <a:spAutoFit/>
          </a:bodyPr>
          <a:lstStyle/>
          <a:p>
            <a:pPr marL="2132330" marR="0" lvl="0" indent="0" algn="l" defTabSz="457200" rtl="0" eaLnBrk="1" fontAlgn="auto" latinLnBrk="0" hangingPunct="1">
              <a:lnSpc>
                <a:spcPct val="100000"/>
              </a:lnSpc>
              <a:spcBef>
                <a:spcPts val="45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was</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wonderful</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learning</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experience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took</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 the various phases of project development and gave me real insight into the project. The joy 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 and the thrill involved while tackling the various problems and challenges gave me a feel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developer’s industry.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numerous things</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 the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industry. 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5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helped us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perfecting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concepts which we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 in</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past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years.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better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understanding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much more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from</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surrounding environments of</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colleagues and</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power</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technological</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languages.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project helped us in organizing the time effectively, and working with teammates and</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generating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substantial</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output</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efforts.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prepared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analysing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programming</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industrial</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problems and</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large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future.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3248942" y="476046"/>
            <a:ext cx="5694116"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Learning during Project Work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5929" y="228899"/>
            <a:ext cx="3320141" cy="390684"/>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lang="en-IN" sz="1800" b="1" kern="0" dirty="0">
                <a:effectLst/>
                <a:latin typeface="Times New Roman" panose="02020603050405020304" pitchFamily="18" charset="0"/>
                <a:ea typeface="Times New Roman" panose="02020603050405020304" pitchFamily="18" charset="0"/>
              </a:rPr>
              <a:t>After Login Student Dashboard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30975" y="639780"/>
            <a:ext cx="9850040" cy="555527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2125" y="206039"/>
            <a:ext cx="2084930" cy="390684"/>
          </a:xfrm>
          <a:prstGeom prst="rect">
            <a:avLst/>
          </a:prstGeom>
        </p:spPr>
        <p:txBody>
          <a:bodyPr wrap="none">
            <a:spAutoFit/>
          </a:bodyPr>
          <a:lstStyle/>
          <a:p>
            <a:pPr algn="just">
              <a:lnSpc>
                <a:spcPct val="115000"/>
              </a:lnSpc>
              <a:spcBef>
                <a:spcPts val="600"/>
              </a:spcBef>
              <a:spcAft>
                <a:spcPts val="1000"/>
              </a:spcAft>
            </a:pPr>
            <a:r>
              <a:rPr lang="en-IN" sz="1800" b="1" dirty="0">
                <a:effectLst/>
                <a:latin typeface="Times New Roman" panose="02020603050405020304" pitchFamily="18" charset="0"/>
                <a:ea typeface="Times New Roman" panose="02020603050405020304" pitchFamily="18" charset="0"/>
                <a:cs typeface="Shruti" panose="02000500000000000000" pitchFamily="2"/>
              </a:rPr>
              <a:t>Today’s Exam List </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67250" y="616920"/>
            <a:ext cx="9910840" cy="558956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36786" y="228899"/>
            <a:ext cx="2918428"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Future Scheduled Exam list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79208" y="639780"/>
            <a:ext cx="9829774" cy="554384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5645" y="217469"/>
            <a:ext cx="376070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Done Attend Exam List With Marks</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50105" y="635712"/>
            <a:ext cx="9910840" cy="5574847"/>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73388" y="217469"/>
            <a:ext cx="3645229"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Student can see their growth graph</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150105" y="635712"/>
            <a:ext cx="9910840" cy="5574847"/>
          </a:xfrm>
          <a:prstGeom prst="rect">
            <a:avLst/>
          </a:prstGeom>
        </p:spPr>
      </p:pic>
    </p:spTree>
    <p:extLst>
      <p:ext uri="{BB962C8B-B14F-4D97-AF65-F5344CB8AC3E}">
        <p14:creationId xmlns:p14="http://schemas.microsoft.com/office/powerpoint/2010/main" val="40365759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3772" y="217469"/>
            <a:ext cx="4564455"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After Join Today’s Exam Student give exam </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098142" y="628350"/>
            <a:ext cx="9991906" cy="563528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59197" y="286049"/>
            <a:ext cx="2873607" cy="390684"/>
          </a:xfrm>
          <a:prstGeom prst="rect">
            <a:avLst/>
          </a:prstGeom>
        </p:spPr>
        <p:txBody>
          <a:bodyPr wrap="none">
            <a:spAutoFit/>
          </a:bodyPr>
          <a:lstStyle/>
          <a:p>
            <a:pPr algn="just">
              <a:lnSpc>
                <a:spcPct val="115000"/>
              </a:lnSpc>
              <a:spcBef>
                <a:spcPts val="600"/>
              </a:spcBef>
              <a:spcAft>
                <a:spcPts val="1000"/>
              </a:spcAft>
            </a:pPr>
            <a:r>
              <a:rPr lang="en-IN" sz="1800" b="1" u="sng" dirty="0">
                <a:effectLst/>
                <a:latin typeface="Times New Roman" panose="02020603050405020304" pitchFamily="18" charset="0"/>
                <a:ea typeface="Times New Roman" panose="02020603050405020304" pitchFamily="18" charset="0"/>
                <a:cs typeface="Shruti" panose="02000500000000000000" pitchFamily="2"/>
              </a:rPr>
              <a:t>After Exam it’s show result</a:t>
            </a:r>
            <a:endParaRPr lang="en-IN" sz="1800" dirty="0">
              <a:effectLst/>
              <a:latin typeface="Calibri" panose="020F0502020204030204" pitchFamily="34" charset="0"/>
              <a:ea typeface="Times New Roman" panose="02020603050405020304" pitchFamily="18" charset="0"/>
              <a:cs typeface="Shruti" panose="02000500000000000000" pitchFamily="2"/>
            </a:endParaRPr>
          </a:p>
        </p:txBody>
      </p:sp>
      <p:pic>
        <p:nvPicPr>
          <p:cNvPr id="3" name="Picture 2"/>
          <p:cNvPicPr/>
          <p:nvPr/>
        </p:nvPicPr>
        <p:blipFill>
          <a:blip r:embed="rId2">
            <a:extLst>
              <a:ext uri="{28A0092B-C50C-407E-A947-70E740481C1C}">
                <a14:useLocalDpi xmlns:a14="http://schemas.microsoft.com/office/drawing/2010/main" val="0"/>
              </a:ext>
            </a:extLst>
          </a:blip>
          <a:srcRect/>
          <a:stretch/>
        </p:blipFill>
        <p:spPr>
          <a:xfrm>
            <a:off x="1262867" y="696930"/>
            <a:ext cx="9708175" cy="5475269"/>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627" y="1479803"/>
            <a:ext cx="9599919" cy="189534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More functionality can added upon the student requirement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These systems in future faculty also add the test functionality also added the journal, assignment and question bank also.</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System can so flexible so in future it can easily increment.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sp>
        <p:nvSpPr>
          <p:cNvPr id="3" name="Rectangle 2"/>
          <p:cNvSpPr/>
          <p:nvPr/>
        </p:nvSpPr>
        <p:spPr>
          <a:xfrm>
            <a:off x="4375048" y="586390"/>
            <a:ext cx="4083423"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Future Enhancement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5258" y="604103"/>
            <a:ext cx="2742395"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Conclusion</a:t>
            </a:r>
          </a:p>
        </p:txBody>
      </p:sp>
      <p:sp>
        <p:nvSpPr>
          <p:cNvPr id="3" name="Rectangle 2"/>
          <p:cNvSpPr/>
          <p:nvPr/>
        </p:nvSpPr>
        <p:spPr>
          <a:xfrm>
            <a:off x="970384" y="1500172"/>
            <a:ext cx="10245011" cy="2990999"/>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an externally wonderful movement while concluding this report. This my first experience to perform such professional work. Objectives of this project were to satisfy user’s requirement, successful implementation of the system, design a user friendly and easy to operate system.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software provides appropriate information to user.</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is developed for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 growth anytime 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96180" y="551113"/>
            <a:ext cx="2256268"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Bibliography</a:t>
            </a:r>
          </a:p>
        </p:txBody>
      </p:sp>
      <p:sp>
        <p:nvSpPr>
          <p:cNvPr id="4" name="Rectangle 3"/>
          <p:cNvSpPr/>
          <p:nvPr/>
        </p:nvSpPr>
        <p:spPr>
          <a:xfrm>
            <a:off x="1502410" y="1388838"/>
            <a:ext cx="6517341" cy="3555845"/>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Websites</a:t>
            </a:r>
            <a:r>
              <a:rPr kumimoji="0" lang="en-IN" sz="2000" b="1"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References: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3"/>
              </a:rPr>
              <a:t>http://www.javascripts.com/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4"/>
              </a:rPr>
              <a:t>www.w3school.com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5"/>
              </a:rPr>
              <a:t>www.colorlib.com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6"/>
              </a:rPr>
              <a:t>https://www.geeksforgeeks.com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7"/>
              </a:rPr>
              <a:t>https://mui.com/material-ui/material-icons/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8"/>
              </a:rPr>
              <a:t>React – A JavaScript library for building user interfaces (reactjs.org)</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err="1">
                <a:ln>
                  <a:noFill/>
                </a:ln>
                <a:solidFill>
                  <a:srgbClr val="000000"/>
                </a:solidFill>
                <a:effectLst/>
                <a:uLnTx/>
                <a:uFillTx/>
                <a:latin typeface="Corbel" panose="020B0503020204020204"/>
                <a:ea typeface="+mn-ea"/>
                <a:cs typeface="+mn-cs"/>
                <a:hlinkClick r:id="rId9"/>
              </a:rPr>
              <a:t>Laravel</a:t>
            </a: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9"/>
              </a:rPr>
              <a:t> - The PHP Framework For Web Artisans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0" marR="0" lvl="0" indent="0" algn="l" defTabSz="457200" rtl="0" eaLnBrk="1" fontAlgn="auto" latinLnBrk="0" hangingPunct="1">
              <a:lnSpc>
                <a:spcPct val="115000"/>
              </a:lnSpc>
              <a:spcBef>
                <a:spcPts val="0"/>
              </a:spcBef>
              <a:spcAft>
                <a:spcPts val="1000"/>
              </a:spcAft>
              <a:buClrTx/>
              <a:buSzPts val="1400"/>
              <a:buFontTx/>
              <a:buNone/>
              <a:tabLst/>
              <a:defRPr/>
            </a:pP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10052" y="595841"/>
            <a:ext cx="1771895" cy="556434"/>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Abstract</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1045029" y="1379557"/>
            <a:ext cx="10114383" cy="3511859"/>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report on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Online</a:t>
            </a:r>
            <a:r>
              <a:rPr kumimoji="0"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During the developing of this project we explore new ideas and functionality. In this project we have basically 3 modules. These three modules include Admin, Faculty and 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Admin module profile, add faculty, add students, add Subject</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 course. The Faculty module can conduct exam and they can add questions. The Student module profile, they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can see which exam occur in future according to students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document shows details and various diagrams like use case diagram, class diagram, interaction diagram, activity diagram and also add the data dictionary and screen shorts are define in this document.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8271" y="590598"/>
            <a:ext cx="2375458"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THANK YOU</a:t>
            </a:r>
          </a:p>
        </p:txBody>
      </p:sp>
      <p:sp>
        <p:nvSpPr>
          <p:cNvPr id="3" name="Rectangle 2"/>
          <p:cNvSpPr/>
          <p:nvPr/>
        </p:nvSpPr>
        <p:spPr>
          <a:xfrm>
            <a:off x="1187729" y="1250540"/>
            <a:ext cx="6096000" cy="1396006"/>
          </a:xfrm>
          <a:prstGeom prst="rect">
            <a:avLst/>
          </a:prstGeom>
        </p:spPr>
        <p:txBody>
          <a:bodyPr>
            <a:spAutoFit/>
          </a:bodyPr>
          <a:lstStyle/>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Name: -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 Mohit Arvindbhai</a:t>
            </a: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Enrollment no: -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228060694025</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Email ID: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lang="en-IN" sz="2000" dirty="0">
                <a:solidFill>
                  <a:srgbClr val="000000"/>
                </a:solidFill>
                <a:latin typeface="Times New Roman" panose="02020603050405020304" pitchFamily="18" charset="0"/>
                <a:cs typeface="Times New Roman" panose="02020603050405020304" pitchFamily="18" charset="0"/>
              </a:rPr>
              <a:t>mohitmistry1758@gmail.com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9494" y="584561"/>
            <a:ext cx="2653012"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Index</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
        <p:nvSpPr>
          <p:cNvPr id="4" name="Rectangle 3"/>
          <p:cNvSpPr/>
          <p:nvPr/>
        </p:nvSpPr>
        <p:spPr>
          <a:xfrm>
            <a:off x="2058041" y="1132660"/>
            <a:ext cx="6096000" cy="6001643"/>
          </a:xfrm>
          <a:prstGeom prst="rect">
            <a:avLst/>
          </a:prstGeom>
        </p:spPr>
        <p:txBody>
          <a:bodyPr>
            <a:spAutoFit/>
          </a:bodyPr>
          <a:lstStyle/>
          <a:p>
            <a:pPr marL="82296"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Introduction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Objectives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Project profile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Problem Definition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Module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Advantages &amp; disadvantages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Screen shots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Future Enhancement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Bibliography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4648" y="564069"/>
            <a:ext cx="2335932"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Objectives</a:t>
            </a:r>
          </a:p>
        </p:txBody>
      </p:sp>
      <p:sp>
        <p:nvSpPr>
          <p:cNvPr id="3" name="Rectangle 2"/>
          <p:cNvSpPr/>
          <p:nvPr/>
        </p:nvSpPr>
        <p:spPr>
          <a:xfrm>
            <a:off x="1118209" y="1413322"/>
            <a:ext cx="8464329"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system is developed for 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All users have access right as per their role.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main objective is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 student’s easily.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add faculty, student,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MCQ according to their course.</a:t>
            </a: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 Whats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up coming exam coming.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when that time near then student can give 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etc…</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Create a database for easy to retrieval, storage and maintenance of student record.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9533" y="556572"/>
            <a:ext cx="2692934"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Introductions</a:t>
            </a:r>
          </a:p>
        </p:txBody>
      </p:sp>
      <p:sp>
        <p:nvSpPr>
          <p:cNvPr id="3" name="Rectangle 2"/>
          <p:cNvSpPr/>
          <p:nvPr/>
        </p:nvSpPr>
        <p:spPr>
          <a:xfrm>
            <a:off x="1062135" y="1404616"/>
            <a:ext cx="10067730" cy="1492526"/>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 traditional exam settings, students often face challenges such as scheduling conflicts or travel inconveniences. Our online exam management system eliminates these challenges by providing a flexible platform where students can take exams at their convenience from anywhere in the world.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s">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1761</Words>
  <Application>Microsoft Office PowerPoint</Application>
  <PresentationFormat>Widescreen</PresentationFormat>
  <Paragraphs>240</Paragraphs>
  <Slides>60</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60</vt:i4>
      </vt:variant>
    </vt:vector>
  </HeadingPairs>
  <TitlesOfParts>
    <vt:vector size="69" baseType="lpstr">
      <vt:lpstr>Arial</vt:lpstr>
      <vt:lpstr>Calibri</vt:lpstr>
      <vt:lpstr>Calibri Light</vt:lpstr>
      <vt:lpstr>Corbel</vt:lpstr>
      <vt:lpstr>Times New Roman</vt:lpstr>
      <vt:lpstr>Wingdings</vt:lpstr>
      <vt:lpstr>Wingdings 2</vt:lpstr>
      <vt:lpstr>Office Theme</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 Mistry</dc:creator>
  <cp:lastModifiedBy>Mohit Mistry</cp:lastModifiedBy>
  <cp:revision>12</cp:revision>
  <dcterms:created xsi:type="dcterms:W3CDTF">2023-05-28T12:56:10Z</dcterms:created>
  <dcterms:modified xsi:type="dcterms:W3CDTF">2023-07-24T08:32:49Z</dcterms:modified>
</cp:coreProperties>
</file>